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Staatliches"/>
      <p:regular r:id="rId32"/>
    </p:embeddedFont>
    <p:embeddedFont>
      <p:font typeface="Bebas Neu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ebasNeue-regular.fntdata"/><Relationship Id="rId10" Type="http://schemas.openxmlformats.org/officeDocument/2006/relationships/slide" Target="slides/slide5.xml"/><Relationship Id="rId32" Type="http://schemas.openxmlformats.org/officeDocument/2006/relationships/font" Target="fonts/Staatliche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35f1c8be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35f1c8be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b10c991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b10c991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35f1c8be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35f1c8be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2b10c99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2b10c99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2b10c991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2b10c99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35f1c8b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35f1c8b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5f1c8b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35f1c8b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2b10c991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2b10c991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df2ed6fd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df2ed6fd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2b10c991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2b10c991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f2ed6f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f2ed6f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2b10c991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2b10c991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2b10c991b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2b10c991b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df2ed6fdb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df2ed6fd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df2ed6fdb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df2ed6fdb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3817db7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3817db7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df2ed6fd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df2ed6fd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2b10c99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2b10c99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df2ed6fd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df2ed6fd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df2ed6fd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df2ed6fd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df2ed6fd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df2ed6fd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2eacf5f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2eacf5f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2eacf5f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2eacf5f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df2ed6f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df2ed6f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df2ed6fd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df2ed6fd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Jumanji: The Next Level review – a Game Of The Year-edition sequel | Den of  Geek" id="90" name="Google Shape;90;p11"/>
          <p:cNvPicPr preferRelativeResize="0"/>
          <p:nvPr/>
        </p:nvPicPr>
        <p:blipFill rotWithShape="1">
          <a:blip r:embed="rId2">
            <a:alphaModFix amt="79000"/>
          </a:blip>
          <a:srcRect b="4111" l="0" r="0" t="713"/>
          <a:stretch/>
        </p:blipFill>
        <p:spPr>
          <a:xfrm>
            <a:off x="0" y="393875"/>
            <a:ext cx="9144000" cy="47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1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1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/>
          <p:nvPr/>
        </p:nvSpPr>
        <p:spPr>
          <a:xfrm>
            <a:off x="415525" y="3301100"/>
            <a:ext cx="11607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 txBox="1"/>
          <p:nvPr/>
        </p:nvSpPr>
        <p:spPr>
          <a:xfrm>
            <a:off x="837825" y="3301100"/>
            <a:ext cx="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</a:t>
            </a:r>
            <a:endParaRPr b="1"/>
          </a:p>
        </p:txBody>
      </p:sp>
      <p:sp>
        <p:nvSpPr>
          <p:cNvPr id="97" name="Google Shape;97;p11"/>
          <p:cNvSpPr/>
          <p:nvPr/>
        </p:nvSpPr>
        <p:spPr>
          <a:xfrm rot="5400000">
            <a:off x="680925" y="3427100"/>
            <a:ext cx="165600" cy="148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748725" y="3301100"/>
            <a:ext cx="1632600" cy="400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/>
        </p:nvSpPr>
        <p:spPr>
          <a:xfrm>
            <a:off x="2229575" y="33011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More Info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2007875" y="3378325"/>
            <a:ext cx="221700" cy="229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2001650" y="3301100"/>
            <a:ext cx="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 amt="65000"/>
          </a:blip>
          <a:srcRect b="8045" l="0" r="0" t="0"/>
          <a:stretch/>
        </p:blipFill>
        <p:spPr>
          <a:xfrm>
            <a:off x="2600" y="413850"/>
            <a:ext cx="9138800" cy="47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415525" y="3301100"/>
            <a:ext cx="11607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837825" y="3301100"/>
            <a:ext cx="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</a:t>
            </a:r>
            <a:endParaRPr b="1"/>
          </a:p>
        </p:txBody>
      </p:sp>
      <p:sp>
        <p:nvSpPr>
          <p:cNvPr id="21" name="Google Shape;21;p3"/>
          <p:cNvSpPr/>
          <p:nvPr/>
        </p:nvSpPr>
        <p:spPr>
          <a:xfrm rot="5400000">
            <a:off x="680925" y="3427100"/>
            <a:ext cx="165600" cy="148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748725" y="3301100"/>
            <a:ext cx="1632600" cy="400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2229575" y="33011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More Info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2007875" y="3378325"/>
            <a:ext cx="221700" cy="229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2001650" y="3301100"/>
            <a:ext cx="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 amt="86000"/>
          </a:blip>
          <a:srcRect b="7407" l="0" r="0" t="0"/>
          <a:stretch/>
        </p:blipFill>
        <p:spPr>
          <a:xfrm>
            <a:off x="-12" y="393875"/>
            <a:ext cx="9144024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415525" y="3301100"/>
            <a:ext cx="11607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837825" y="3301100"/>
            <a:ext cx="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</a:t>
            </a:r>
            <a:endParaRPr b="1"/>
          </a:p>
        </p:txBody>
      </p:sp>
      <p:sp>
        <p:nvSpPr>
          <p:cNvPr id="34" name="Google Shape;34;p4"/>
          <p:cNvSpPr/>
          <p:nvPr/>
        </p:nvSpPr>
        <p:spPr>
          <a:xfrm rot="5400000">
            <a:off x="680925" y="3427100"/>
            <a:ext cx="165600" cy="148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748725" y="3301100"/>
            <a:ext cx="1632600" cy="400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2229575" y="33011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More Info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2007875" y="3378325"/>
            <a:ext cx="221700" cy="229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2001650" y="3301100"/>
            <a:ext cx="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 amt="98000"/>
          </a:blip>
          <a:srcRect b="7663" l="0" r="0" t="0"/>
          <a:stretch/>
        </p:blipFill>
        <p:spPr>
          <a:xfrm>
            <a:off x="0" y="393875"/>
            <a:ext cx="9144000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415525" y="3301100"/>
            <a:ext cx="11607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837825" y="3301100"/>
            <a:ext cx="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</a:t>
            </a:r>
            <a:endParaRPr b="1"/>
          </a:p>
        </p:txBody>
      </p:sp>
      <p:sp>
        <p:nvSpPr>
          <p:cNvPr id="47" name="Google Shape;47;p5"/>
          <p:cNvSpPr/>
          <p:nvPr/>
        </p:nvSpPr>
        <p:spPr>
          <a:xfrm rot="5400000">
            <a:off x="680925" y="3427100"/>
            <a:ext cx="165600" cy="148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1748725" y="3301100"/>
            <a:ext cx="1632600" cy="400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/>
        </p:nvSpPr>
        <p:spPr>
          <a:xfrm>
            <a:off x="2229575" y="33011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More Info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2007875" y="3378325"/>
            <a:ext cx="221700" cy="229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2001650" y="3301100"/>
            <a:ext cx="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6985" l="0" r="0" t="81340"/>
          <a:stretch/>
        </p:blipFill>
        <p:spPr>
          <a:xfrm>
            <a:off x="0" y="4479500"/>
            <a:ext cx="9144003" cy="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1828975" y="4835950"/>
            <a:ext cx="997500" cy="22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225" y="4292725"/>
            <a:ext cx="1401025" cy="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3">
            <a:alphaModFix/>
          </a:blip>
          <a:srcRect b="10682" l="31476" r="31219" t="36977"/>
          <a:stretch/>
        </p:blipFill>
        <p:spPr>
          <a:xfrm>
            <a:off x="4914450" y="0"/>
            <a:ext cx="4229551" cy="44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19102" l="10681" r="12359" t="6971"/>
          <a:stretch/>
        </p:blipFill>
        <p:spPr>
          <a:xfrm>
            <a:off x="476500" y="1726073"/>
            <a:ext cx="1317246" cy="130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b="15720" l="11085" r="6310" t="14163"/>
          <a:stretch/>
        </p:blipFill>
        <p:spPr>
          <a:xfrm>
            <a:off x="2194940" y="1726084"/>
            <a:ext cx="1317246" cy="130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 rotWithShape="1">
          <a:blip r:embed="rId4">
            <a:alphaModFix/>
          </a:blip>
          <a:srcRect b="19883" l="14035" r="6938" t="13213"/>
          <a:stretch/>
        </p:blipFill>
        <p:spPr>
          <a:xfrm>
            <a:off x="3913381" y="1726073"/>
            <a:ext cx="1317246" cy="130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50" y="201700"/>
            <a:ext cx="820474" cy="3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3642450" y="4357175"/>
            <a:ext cx="1859100" cy="39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/>
        </p:nvSpPr>
        <p:spPr>
          <a:xfrm>
            <a:off x="3825147" y="4353867"/>
            <a:ext cx="149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LET’S BEGIN!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6">
            <a:alphaModFix/>
          </a:blip>
          <a:srcRect b="9606" l="6110" r="7466" t="9800"/>
          <a:stretch/>
        </p:blipFill>
        <p:spPr>
          <a:xfrm>
            <a:off x="5631833" y="1724325"/>
            <a:ext cx="1317242" cy="1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7">
            <a:alphaModFix/>
          </a:blip>
          <a:srcRect b="19102" l="10681" r="12359" t="6971"/>
          <a:stretch/>
        </p:blipFill>
        <p:spPr>
          <a:xfrm>
            <a:off x="7350275" y="1726073"/>
            <a:ext cx="1317246" cy="1304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 amt="93000"/>
          </a:blip>
          <a:srcRect b="0" l="0" r="0" t="7817"/>
          <a:stretch/>
        </p:blipFill>
        <p:spPr>
          <a:xfrm flipH="1">
            <a:off x="0" y="393875"/>
            <a:ext cx="9144000" cy="4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9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/>
          <p:nvPr/>
        </p:nvSpPr>
        <p:spPr>
          <a:xfrm>
            <a:off x="415525" y="3301100"/>
            <a:ext cx="1160700" cy="40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/>
        </p:nvSpPr>
        <p:spPr>
          <a:xfrm>
            <a:off x="837825" y="3301100"/>
            <a:ext cx="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Play</a:t>
            </a:r>
            <a:endParaRPr b="1"/>
          </a:p>
        </p:txBody>
      </p:sp>
      <p:sp>
        <p:nvSpPr>
          <p:cNvPr id="79" name="Google Shape;79;p9"/>
          <p:cNvSpPr/>
          <p:nvPr/>
        </p:nvSpPr>
        <p:spPr>
          <a:xfrm rot="5400000">
            <a:off x="680925" y="3427100"/>
            <a:ext cx="165600" cy="1482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1748725" y="3301100"/>
            <a:ext cx="1632600" cy="400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2229575" y="3301100"/>
            <a:ext cx="13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More Info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2007875" y="3378325"/>
            <a:ext cx="221700" cy="229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 txBox="1"/>
          <p:nvPr/>
        </p:nvSpPr>
        <p:spPr>
          <a:xfrm>
            <a:off x="2001650" y="3301100"/>
            <a:ext cx="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/>
          <p:nvPr/>
        </p:nvSpPr>
        <p:spPr>
          <a:xfrm>
            <a:off x="3359325" y="1526200"/>
            <a:ext cx="446100" cy="19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</a:t>
            </a:r>
            <a:endParaRPr sz="116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2660320" y="1425000"/>
            <a:ext cx="732000" cy="229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G</a:t>
            </a:r>
            <a:endParaRPr sz="137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5074338" y="1530450"/>
            <a:ext cx="446100" cy="19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16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12"/>
          <p:cNvSpPr txBox="1"/>
          <p:nvPr/>
        </p:nvSpPr>
        <p:spPr>
          <a:xfrm>
            <a:off x="3981800" y="1577400"/>
            <a:ext cx="446100" cy="17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endParaRPr sz="100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5620590" y="1425000"/>
            <a:ext cx="863100" cy="229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137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4528075" y="1577400"/>
            <a:ext cx="446100" cy="17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U</a:t>
            </a:r>
            <a:endParaRPr sz="100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3474" t="0"/>
          <a:stretch/>
        </p:blipFill>
        <p:spPr>
          <a:xfrm>
            <a:off x="5868625" y="476425"/>
            <a:ext cx="2480124" cy="23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 rotWithShape="1">
          <a:blip r:embed="rId4">
            <a:alphaModFix/>
          </a:blip>
          <a:srcRect b="4021" l="0" r="0" t="0"/>
          <a:stretch/>
        </p:blipFill>
        <p:spPr>
          <a:xfrm>
            <a:off x="219950" y="370862"/>
            <a:ext cx="5696124" cy="42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4482950" y="3022175"/>
            <a:ext cx="1243800" cy="867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1"/>
          <p:cNvCxnSpPr/>
          <p:nvPr/>
        </p:nvCxnSpPr>
        <p:spPr>
          <a:xfrm flipH="1" rot="10800000">
            <a:off x="5333425" y="2477369"/>
            <a:ext cx="535200" cy="5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1"/>
          <p:cNvSpPr/>
          <p:nvPr/>
        </p:nvSpPr>
        <p:spPr>
          <a:xfrm>
            <a:off x="5792100" y="369550"/>
            <a:ext cx="1862700" cy="1433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4294967295" type="title"/>
          </p:nvPr>
        </p:nvSpPr>
        <p:spPr>
          <a:xfrm>
            <a:off x="1703225" y="4734325"/>
            <a:ext cx="2067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Extraction &amp; Cleaning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4021" l="0" r="0" t="0"/>
          <a:stretch/>
        </p:blipFill>
        <p:spPr>
          <a:xfrm>
            <a:off x="229700" y="370862"/>
            <a:ext cx="5696124" cy="42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3153075" y="3021725"/>
            <a:ext cx="1243800" cy="867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2"/>
          <p:cNvCxnSpPr/>
          <p:nvPr/>
        </p:nvCxnSpPr>
        <p:spPr>
          <a:xfrm flipH="1" rot="10800000">
            <a:off x="4146525" y="1174469"/>
            <a:ext cx="1960200" cy="189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2"/>
          <p:cNvSpPr txBox="1"/>
          <p:nvPr/>
        </p:nvSpPr>
        <p:spPr>
          <a:xfrm>
            <a:off x="6106725" y="555900"/>
            <a:ext cx="2815200" cy="76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highlight>
                  <a:schemeClr val="lt1"/>
                </a:highlight>
                <a:latin typeface="Bebas Neue"/>
                <a:ea typeface="Bebas Neue"/>
                <a:cs typeface="Bebas Neue"/>
                <a:sym typeface="Bebas Neue"/>
              </a:rPr>
              <a:t>A</a:t>
            </a:r>
            <a:r>
              <a:rPr lang="en" sz="1800">
                <a:solidFill>
                  <a:srgbClr val="CC0000"/>
                </a:solidFill>
                <a:highlight>
                  <a:schemeClr val="lt1"/>
                </a:highlight>
                <a:latin typeface="Bebas Neue"/>
                <a:ea typeface="Bebas Neue"/>
                <a:cs typeface="Bebas Neue"/>
                <a:sym typeface="Bebas Neue"/>
              </a:rPr>
              <a:t>djusted profit = (old_profit*cpi_current)/cpi_old</a:t>
            </a:r>
            <a:endParaRPr sz="3300">
              <a:solidFill>
                <a:srgbClr val="CC0000"/>
              </a:solidFill>
              <a:highlight>
                <a:schemeClr val="lt1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6145725" y="1325407"/>
            <a:ext cx="27372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Find real growth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Stabilize the variance of random or seasonal fluctuations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Highlight cyclical patterns in dataset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idx="4294967295" type="title"/>
          </p:nvPr>
        </p:nvSpPr>
        <p:spPr>
          <a:xfrm>
            <a:off x="1703225" y="4734325"/>
            <a:ext cx="2067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Extraction &amp; Cleaning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1703225" y="950275"/>
            <a:ext cx="1651800" cy="631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UNADJUSTED</a:t>
            </a:r>
            <a:endParaRPr sz="2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5529700" y="950275"/>
            <a:ext cx="1687800" cy="631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   </a:t>
            </a:r>
            <a:r>
              <a:rPr lang="en" sz="2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ADJUSTED</a:t>
            </a:r>
            <a:endParaRPr sz="2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242563" y="1004275"/>
            <a:ext cx="39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VS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25" y="1867050"/>
            <a:ext cx="3355200" cy="2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362" y="1882875"/>
            <a:ext cx="3416475" cy="255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idx="4294967295" type="title"/>
          </p:nvPr>
        </p:nvSpPr>
        <p:spPr>
          <a:xfrm>
            <a:off x="281725" y="1371825"/>
            <a:ext cx="694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Data exploration &amp; Analysis</a:t>
            </a:r>
            <a:endParaRPr sz="52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3" name="Google Shape;223;p24"/>
          <p:cNvSpPr txBox="1"/>
          <p:nvPr>
            <p:ph idx="4294967295" type="title"/>
          </p:nvPr>
        </p:nvSpPr>
        <p:spPr>
          <a:xfrm>
            <a:off x="281725" y="2150850"/>
            <a:ext cx="42903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Hello my name is kass and i suck. I have a very awesome sister who helps me do my assignments. She is the best. I want to reiterate the fact that I am dumb. BYE!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/>
        </p:nvSpPr>
        <p:spPr>
          <a:xfrm>
            <a:off x="5367250" y="877300"/>
            <a:ext cx="2067000" cy="116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Response </a:t>
            </a:r>
            <a:endParaRPr sz="36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Variables</a:t>
            </a:r>
            <a:r>
              <a:rPr lang="en" sz="3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36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9" name="Google Shape;229;p25"/>
          <p:cNvSpPr/>
          <p:nvPr/>
        </p:nvSpPr>
        <p:spPr>
          <a:xfrm rot="5400000">
            <a:off x="1811100" y="2094225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 rot="5400000">
            <a:off x="1811100" y="2792150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506075" y="2248975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2608375" y="1987875"/>
            <a:ext cx="12054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Budget</a:t>
            </a:r>
            <a:r>
              <a:rPr lang="en" sz="4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48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506075" y="2946900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2506075" y="2685788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RUN TIME</a:t>
            </a:r>
            <a:r>
              <a:rPr lang="en" sz="4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48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25"/>
          <p:cNvSpPr/>
          <p:nvPr/>
        </p:nvSpPr>
        <p:spPr>
          <a:xfrm rot="5400000">
            <a:off x="5416750" y="2197925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 rot="5400000">
            <a:off x="5416750" y="2895850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6111725" y="2352675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6111725" y="2064775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Revenue</a:t>
            </a:r>
            <a:r>
              <a:rPr lang="en" sz="4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48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6111725" y="3050600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6111725" y="2789488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Profit</a:t>
            </a:r>
            <a:r>
              <a:rPr lang="en" sz="4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48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1" name="Google Shape;241;p25"/>
          <p:cNvSpPr/>
          <p:nvPr/>
        </p:nvSpPr>
        <p:spPr>
          <a:xfrm rot="5400000">
            <a:off x="5416750" y="3597400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6111725" y="3752150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 txBox="1"/>
          <p:nvPr/>
        </p:nvSpPr>
        <p:spPr>
          <a:xfrm>
            <a:off x="6111725" y="3646888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Ratings</a:t>
            </a:r>
            <a:endParaRPr sz="48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1761600" y="870950"/>
            <a:ext cx="2067000" cy="11691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Numerical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predictors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5" name="Google Shape;245;p25"/>
          <p:cNvSpPr txBox="1"/>
          <p:nvPr>
            <p:ph idx="4294967295" type="title"/>
          </p:nvPr>
        </p:nvSpPr>
        <p:spPr>
          <a:xfrm>
            <a:off x="1703225" y="4734325"/>
            <a:ext cx="2067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Exploration &amp; Analysis</a:t>
            </a:r>
            <a:endParaRPr b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725" y="672800"/>
            <a:ext cx="3680550" cy="351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/>
          <p:nvPr/>
        </p:nvSpPr>
        <p:spPr>
          <a:xfrm>
            <a:off x="4685150" y="1448025"/>
            <a:ext cx="586500" cy="641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5214625" y="1448025"/>
            <a:ext cx="586500" cy="641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4158975" y="806925"/>
            <a:ext cx="586500" cy="6411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>
            <p:ph idx="4294967295" type="title"/>
          </p:nvPr>
        </p:nvSpPr>
        <p:spPr>
          <a:xfrm>
            <a:off x="1703225" y="4734325"/>
            <a:ext cx="2067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Exploration &amp; Analysis</a:t>
            </a:r>
            <a:endParaRPr b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/>
        </p:nvSpPr>
        <p:spPr>
          <a:xfrm>
            <a:off x="3480750" y="992338"/>
            <a:ext cx="2067000" cy="11691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categorical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predictors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0" name="Google Shape;260;p27"/>
          <p:cNvSpPr/>
          <p:nvPr/>
        </p:nvSpPr>
        <p:spPr>
          <a:xfrm flipH="1" rot="-5400000">
            <a:off x="3601863" y="2985800"/>
            <a:ext cx="545700" cy="636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2121075" y="2400488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2121075" y="2241013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Release month</a:t>
            </a: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33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2121075" y="3098413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 rot="5400000">
            <a:off x="4917950" y="2320238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5612925" y="2474988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2121075" y="2916025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Release year</a:t>
            </a: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33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5612925" y="2290775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genre</a:t>
            </a: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33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8" name="Google Shape;268;p27"/>
          <p:cNvSpPr/>
          <p:nvPr/>
        </p:nvSpPr>
        <p:spPr>
          <a:xfrm rot="5400000">
            <a:off x="4917950" y="2944888"/>
            <a:ext cx="545700" cy="644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5612925" y="3099638"/>
            <a:ext cx="1410000" cy="4890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 txBox="1"/>
          <p:nvPr/>
        </p:nvSpPr>
        <p:spPr>
          <a:xfrm>
            <a:off x="5612925" y="2915425"/>
            <a:ext cx="1410000" cy="85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language</a:t>
            </a:r>
            <a:r>
              <a:rPr lang="en" sz="33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33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1" name="Google Shape;271;p27"/>
          <p:cNvSpPr txBox="1"/>
          <p:nvPr>
            <p:ph idx="4294967295" type="title"/>
          </p:nvPr>
        </p:nvSpPr>
        <p:spPr>
          <a:xfrm>
            <a:off x="1703225" y="4734325"/>
            <a:ext cx="2067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Exploration &amp; Analysis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 flipH="1" rot="-5400000">
            <a:off x="3601863" y="2278050"/>
            <a:ext cx="545700" cy="636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idx="4294967295" type="title"/>
          </p:nvPr>
        </p:nvSpPr>
        <p:spPr>
          <a:xfrm>
            <a:off x="1703225" y="4734325"/>
            <a:ext cx="20670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Exploration &amp; Analysis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8767" r="0" t="0"/>
          <a:stretch/>
        </p:blipFill>
        <p:spPr>
          <a:xfrm>
            <a:off x="0" y="1401675"/>
            <a:ext cx="2831095" cy="2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4">
            <a:alphaModFix/>
          </a:blip>
          <a:srcRect b="0" l="12579" r="0" t="0"/>
          <a:stretch/>
        </p:blipFill>
        <p:spPr>
          <a:xfrm>
            <a:off x="2957713" y="1379583"/>
            <a:ext cx="2962063" cy="230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 rotWithShape="1">
          <a:blip r:embed="rId5">
            <a:alphaModFix/>
          </a:blip>
          <a:srcRect b="0" l="0" r="3605" t="0"/>
          <a:stretch/>
        </p:blipFill>
        <p:spPr>
          <a:xfrm>
            <a:off x="6046400" y="1379575"/>
            <a:ext cx="3097600" cy="23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8"/>
          <p:cNvCxnSpPr/>
          <p:nvPr/>
        </p:nvCxnSpPr>
        <p:spPr>
          <a:xfrm flipH="1">
            <a:off x="1410598" y="1510525"/>
            <a:ext cx="9900" cy="184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8"/>
          <p:cNvCxnSpPr/>
          <p:nvPr/>
        </p:nvCxnSpPr>
        <p:spPr>
          <a:xfrm flipH="1">
            <a:off x="4433798" y="1510525"/>
            <a:ext cx="9900" cy="184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 flipH="1">
            <a:off x="7590248" y="1510525"/>
            <a:ext cx="9900" cy="184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>
            <p:ph idx="4294967295" type="title"/>
          </p:nvPr>
        </p:nvSpPr>
        <p:spPr>
          <a:xfrm>
            <a:off x="281725" y="1371825"/>
            <a:ext cx="4537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52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91" name="Google Shape;291;p29"/>
          <p:cNvSpPr txBox="1"/>
          <p:nvPr>
            <p:ph idx="4294967295" type="title"/>
          </p:nvPr>
        </p:nvSpPr>
        <p:spPr>
          <a:xfrm>
            <a:off x="281725" y="2150850"/>
            <a:ext cx="42903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How we went about our machine learning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025" y="1031750"/>
            <a:ext cx="3080000" cy="3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>
            <p:ph idx="4294967295" type="title"/>
          </p:nvPr>
        </p:nvSpPr>
        <p:spPr>
          <a:xfrm>
            <a:off x="1703225" y="4734325"/>
            <a:ext cx="32979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Machine Learning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298" name="Google Shape;298;p30"/>
          <p:cNvSpPr txBox="1"/>
          <p:nvPr>
            <p:ph idx="4294967295" type="title"/>
          </p:nvPr>
        </p:nvSpPr>
        <p:spPr>
          <a:xfrm>
            <a:off x="500700" y="758725"/>
            <a:ext cx="2661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W</a:t>
            </a:r>
            <a:r>
              <a:rPr lang="en" sz="2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hy </a:t>
            </a:r>
            <a:r>
              <a:rPr lang="en" sz="2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Regression?</a:t>
            </a:r>
            <a:endParaRPr sz="25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99" name="Google Shape;299;p30"/>
          <p:cNvSpPr txBox="1"/>
          <p:nvPr>
            <p:ph idx="4294967295" type="title"/>
          </p:nvPr>
        </p:nvSpPr>
        <p:spPr>
          <a:xfrm>
            <a:off x="500700" y="1340125"/>
            <a:ext cx="47631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Response variables are generally </a:t>
            </a: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continuous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Able to extrapolate/</a:t>
            </a: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interpolate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Very empty tho, i’ll see if i can find more stuff to add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300" name="Google Shape;300;p30"/>
          <p:cNvCxnSpPr/>
          <p:nvPr/>
        </p:nvCxnSpPr>
        <p:spPr>
          <a:xfrm flipH="1" rot="10800000">
            <a:off x="5599625" y="1600000"/>
            <a:ext cx="2842800" cy="23259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/>
        </p:nvSpPr>
        <p:spPr>
          <a:xfrm>
            <a:off x="3359325" y="1526200"/>
            <a:ext cx="446100" cy="19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</a:t>
            </a:r>
            <a:endParaRPr sz="116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2660320" y="1425000"/>
            <a:ext cx="732000" cy="229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G</a:t>
            </a:r>
            <a:endParaRPr sz="137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5074338" y="1530450"/>
            <a:ext cx="446100" cy="19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endParaRPr sz="116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3981800" y="1577400"/>
            <a:ext cx="446100" cy="17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endParaRPr sz="100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5620590" y="1425000"/>
            <a:ext cx="863100" cy="229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137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4528075" y="1577400"/>
            <a:ext cx="446100" cy="172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U</a:t>
            </a:r>
            <a:endParaRPr sz="100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00" y="902925"/>
            <a:ext cx="3101325" cy="31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1"/>
          <p:cNvSpPr txBox="1"/>
          <p:nvPr>
            <p:ph idx="4294967295" type="title"/>
          </p:nvPr>
        </p:nvSpPr>
        <p:spPr>
          <a:xfrm>
            <a:off x="1703225" y="4734325"/>
            <a:ext cx="32979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Machine Learning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307" name="Google Shape;307;p31"/>
          <p:cNvSpPr txBox="1"/>
          <p:nvPr>
            <p:ph idx="4294967295" type="title"/>
          </p:nvPr>
        </p:nvSpPr>
        <p:spPr>
          <a:xfrm>
            <a:off x="500700" y="758725"/>
            <a:ext cx="2661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Bayesian Model</a:t>
            </a:r>
            <a:endParaRPr sz="25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08" name="Google Shape;308;p31"/>
          <p:cNvSpPr txBox="1"/>
          <p:nvPr>
            <p:ph idx="4294967295" type="title"/>
          </p:nvPr>
        </p:nvSpPr>
        <p:spPr>
          <a:xfrm>
            <a:off x="500700" y="1340125"/>
            <a:ext cx="47631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More accurate for smaller sample sizes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Difference in regression methods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more flexible and can handle more complex models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idx="4294967295" type="title"/>
          </p:nvPr>
        </p:nvSpPr>
        <p:spPr>
          <a:xfrm>
            <a:off x="1703225" y="4734325"/>
            <a:ext cx="32979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Machine Learning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314" name="Google Shape;314;p32"/>
          <p:cNvSpPr txBox="1"/>
          <p:nvPr>
            <p:ph idx="4294967295" type="title"/>
          </p:nvPr>
        </p:nvSpPr>
        <p:spPr>
          <a:xfrm>
            <a:off x="500700" y="758725"/>
            <a:ext cx="2661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Process</a:t>
            </a:r>
            <a:endParaRPr sz="25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15" name="Google Shape;315;p32"/>
          <p:cNvSpPr txBox="1"/>
          <p:nvPr>
            <p:ph idx="4294967295" type="title"/>
          </p:nvPr>
        </p:nvSpPr>
        <p:spPr>
          <a:xfrm>
            <a:off x="500700" y="1340125"/>
            <a:ext cx="5234400" cy="29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Split data into train and test dataframes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Train a </a:t>
            </a: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univariate</a:t>
            </a: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 model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attempt to predict response variables with a single predictor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Train a multivariate model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taatliches"/>
              <a:buChar char="-"/>
            </a:pPr>
            <a:r>
              <a:rPr lang="en" sz="17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Attempt to predict response variables with a combination of both predictors</a:t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425" y="983525"/>
            <a:ext cx="3176425" cy="31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idx="4294967295" type="title"/>
          </p:nvPr>
        </p:nvSpPr>
        <p:spPr>
          <a:xfrm>
            <a:off x="281725" y="1371825"/>
            <a:ext cx="7631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Insights &amp; CONCLUSION</a:t>
            </a:r>
            <a:endParaRPr sz="52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22" name="Google Shape;322;p33"/>
          <p:cNvSpPr txBox="1"/>
          <p:nvPr>
            <p:ph idx="4294967295" type="title"/>
          </p:nvPr>
        </p:nvSpPr>
        <p:spPr>
          <a:xfrm>
            <a:off x="281725" y="2150850"/>
            <a:ext cx="42903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Hello my name is kass and i suck. I have a very awesome sister who helps me do my assignments. She is the best. I want to reiterate the fact that I am dumb. BYE!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4294967295" type="title"/>
          </p:nvPr>
        </p:nvSpPr>
        <p:spPr>
          <a:xfrm>
            <a:off x="1703225" y="4734325"/>
            <a:ext cx="2032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Insights &amp; Conclusion</a:t>
            </a:r>
            <a:endParaRPr b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idx="4294967295" type="title"/>
          </p:nvPr>
        </p:nvSpPr>
        <p:spPr>
          <a:xfrm>
            <a:off x="1703225" y="4734325"/>
            <a:ext cx="20325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Insights &amp; Conclusion</a:t>
            </a:r>
            <a:endParaRPr b="1" sz="11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4294967295" type="title"/>
          </p:nvPr>
        </p:nvSpPr>
        <p:spPr>
          <a:xfrm>
            <a:off x="446050" y="2002200"/>
            <a:ext cx="3792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THANK YOU!</a:t>
            </a:r>
            <a:endParaRPr sz="64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idx="4294967295" type="title"/>
          </p:nvPr>
        </p:nvSpPr>
        <p:spPr>
          <a:xfrm>
            <a:off x="600300" y="664950"/>
            <a:ext cx="7943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Can we Predict the Performance of a Movie?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7" name="Google Shape;127;p14"/>
          <p:cNvSpPr txBox="1"/>
          <p:nvPr>
            <p:ph idx="4294967295" type="title"/>
          </p:nvPr>
        </p:nvSpPr>
        <p:spPr>
          <a:xfrm>
            <a:off x="316425" y="3193475"/>
            <a:ext cx="15234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PROBLEM FORMULATION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8" name="Google Shape;128;p14"/>
          <p:cNvSpPr txBox="1"/>
          <p:nvPr>
            <p:ph idx="4294967295" type="title"/>
          </p:nvPr>
        </p:nvSpPr>
        <p:spPr>
          <a:xfrm>
            <a:off x="3620700" y="3193475"/>
            <a:ext cx="19026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DATA EXPLORATION &amp; ANALYSIS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29" name="Google Shape;129;p14"/>
          <p:cNvSpPr txBox="1"/>
          <p:nvPr>
            <p:ph idx="4294967295" type="title"/>
          </p:nvPr>
        </p:nvSpPr>
        <p:spPr>
          <a:xfrm>
            <a:off x="1940100" y="3193475"/>
            <a:ext cx="18033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DATA EXTRACTION &amp; CLEANING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30" name="Google Shape;130;p14"/>
          <p:cNvSpPr txBox="1"/>
          <p:nvPr>
            <p:ph idx="4294967295" type="title"/>
          </p:nvPr>
        </p:nvSpPr>
        <p:spPr>
          <a:xfrm>
            <a:off x="5523300" y="3193475"/>
            <a:ext cx="15234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MACHINE LEARNING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31" name="Google Shape;131;p14"/>
          <p:cNvSpPr txBox="1"/>
          <p:nvPr>
            <p:ph idx="4294967295" type="title"/>
          </p:nvPr>
        </p:nvSpPr>
        <p:spPr>
          <a:xfrm>
            <a:off x="7046700" y="3193475"/>
            <a:ext cx="19026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INSIGHTS &amp; CONCLUSION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 preferRelativeResize="0"/>
          <p:nvPr/>
        </p:nvPicPr>
        <p:blipFill rotWithShape="1">
          <a:blip r:embed="rId3">
            <a:alphaModFix/>
          </a:blip>
          <a:srcRect b="84357" l="5319" r="6605" t="8498"/>
          <a:stretch/>
        </p:blipFill>
        <p:spPr>
          <a:xfrm>
            <a:off x="0" y="2741"/>
            <a:ext cx="9144000" cy="39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76925"/>
            <a:ext cx="701974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>
            <p:ph type="title"/>
          </p:nvPr>
        </p:nvSpPr>
        <p:spPr>
          <a:xfrm>
            <a:off x="281725" y="1448025"/>
            <a:ext cx="571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Problem Formulation</a:t>
            </a:r>
            <a:endParaRPr sz="52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9" name="Google Shape;139;p15"/>
          <p:cNvSpPr txBox="1"/>
          <p:nvPr>
            <p:ph type="title"/>
          </p:nvPr>
        </p:nvSpPr>
        <p:spPr>
          <a:xfrm>
            <a:off x="281725" y="2150850"/>
            <a:ext cx="42903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 this section, we will be describing our thought </a:t>
            </a:r>
            <a:r>
              <a:rPr lang="en" sz="1400">
                <a:solidFill>
                  <a:srgbClr val="FFFFFF"/>
                </a:solidFill>
              </a:rPr>
              <a:t>process </a:t>
            </a:r>
            <a:r>
              <a:rPr lang="en" sz="1400">
                <a:solidFill>
                  <a:srgbClr val="FFFFFF"/>
                </a:solidFill>
              </a:rPr>
              <a:t>and the reason why we decided to choose our main problem question. 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4294967295" type="title"/>
          </p:nvPr>
        </p:nvSpPr>
        <p:spPr>
          <a:xfrm>
            <a:off x="1703225" y="4734325"/>
            <a:ext cx="16089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Problem Formulation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145" name="Google Shape;145;p16"/>
          <p:cNvPicPr preferRelativeResize="0"/>
          <p:nvPr/>
        </p:nvPicPr>
        <p:blipFill rotWithShape="1">
          <a:blip r:embed="rId3">
            <a:alphaModFix/>
          </a:blip>
          <a:srcRect b="0" l="1555" r="0" t="1960"/>
          <a:stretch/>
        </p:blipFill>
        <p:spPr>
          <a:xfrm>
            <a:off x="1144113" y="1409362"/>
            <a:ext cx="6855775" cy="2324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4294967295" type="title"/>
          </p:nvPr>
        </p:nvSpPr>
        <p:spPr>
          <a:xfrm>
            <a:off x="1703225" y="4734325"/>
            <a:ext cx="16578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Problem Formulation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descr="Green Lantern Movie Wallpapers - Top Free Green Lantern Movie Backgrounds -  WallpaperAccess" id="151" name="Google Shape;151;p17"/>
          <p:cNvPicPr preferRelativeResize="0"/>
          <p:nvPr/>
        </p:nvPicPr>
        <p:blipFill rotWithShape="1">
          <a:blip r:embed="rId3">
            <a:alphaModFix/>
          </a:blip>
          <a:srcRect b="2723" l="0" r="0" t="0"/>
          <a:stretch/>
        </p:blipFill>
        <p:spPr>
          <a:xfrm>
            <a:off x="563400" y="417675"/>
            <a:ext cx="8017224" cy="41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11" y="604600"/>
            <a:ext cx="8278825" cy="251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17"/>
          <p:cNvSpPr/>
          <p:nvPr/>
        </p:nvSpPr>
        <p:spPr>
          <a:xfrm>
            <a:off x="1022975" y="546125"/>
            <a:ext cx="1860600" cy="76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5">
            <a:alphaModFix/>
          </a:blip>
          <a:srcRect b="-8" l="0" r="0" t="14815"/>
          <a:stretch/>
        </p:blipFill>
        <p:spPr>
          <a:xfrm rot="1">
            <a:off x="171323" y="3265019"/>
            <a:ext cx="8801356" cy="1109565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/>
        </p:nvSpPr>
        <p:spPr>
          <a:xfrm>
            <a:off x="2925600" y="887100"/>
            <a:ext cx="3292800" cy="10131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pe</a:t>
            </a:r>
            <a:r>
              <a:rPr lang="en" sz="5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Rformance</a:t>
            </a:r>
            <a:r>
              <a:rPr lang="en" sz="55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55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211175" y="3030250"/>
            <a:ext cx="1707900" cy="769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8"/>
          <p:cNvCxnSpPr/>
          <p:nvPr/>
        </p:nvCxnSpPr>
        <p:spPr>
          <a:xfrm rot="10800000">
            <a:off x="5770300" y="1909850"/>
            <a:ext cx="1331400" cy="116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/>
          <p:nvPr/>
        </p:nvSpPr>
        <p:spPr>
          <a:xfrm>
            <a:off x="6269825" y="3030250"/>
            <a:ext cx="1707900" cy="769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3718050" y="3030250"/>
            <a:ext cx="1707900" cy="769500"/>
          </a:xfrm>
          <a:prstGeom prst="flowChartAlternate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idx="4294967295" type="title"/>
          </p:nvPr>
        </p:nvSpPr>
        <p:spPr>
          <a:xfrm>
            <a:off x="1703225" y="4734325"/>
            <a:ext cx="17649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Problem Formulation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119975" y="2864650"/>
            <a:ext cx="18903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profit</a:t>
            </a:r>
            <a:r>
              <a:rPr lang="en" sz="55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55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3626850" y="2864650"/>
            <a:ext cx="18903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revenue</a:t>
            </a:r>
            <a:r>
              <a:rPr lang="en" sz="55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55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6178625" y="2864650"/>
            <a:ext cx="18903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ratings</a:t>
            </a:r>
            <a:r>
              <a:rPr lang="en" sz="5500">
                <a:solidFill>
                  <a:srgbClr val="CC0000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endParaRPr sz="5500">
              <a:solidFill>
                <a:srgbClr val="CC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8" name="Google Shape;168;p18"/>
          <p:cNvCxnSpPr>
            <a:endCxn id="160" idx="0"/>
          </p:cNvCxnSpPr>
          <p:nvPr/>
        </p:nvCxnSpPr>
        <p:spPr>
          <a:xfrm flipH="1">
            <a:off x="2065125" y="1910050"/>
            <a:ext cx="1325100" cy="112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>
            <a:stCxn id="159" idx="2"/>
          </p:cNvCxnSpPr>
          <p:nvPr/>
        </p:nvCxnSpPr>
        <p:spPr>
          <a:xfrm>
            <a:off x="4572000" y="1900200"/>
            <a:ext cx="16500" cy="116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idx="4294967295" type="title"/>
          </p:nvPr>
        </p:nvSpPr>
        <p:spPr>
          <a:xfrm>
            <a:off x="281725" y="1371825"/>
            <a:ext cx="68472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rPr>
              <a:t>Data Extraction &amp;  cleaning</a:t>
            </a:r>
            <a:endParaRPr sz="5200">
              <a:solidFill>
                <a:srgbClr val="FFFFF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75" name="Google Shape;175;p19"/>
          <p:cNvSpPr txBox="1"/>
          <p:nvPr>
            <p:ph idx="4294967295" type="title"/>
          </p:nvPr>
        </p:nvSpPr>
        <p:spPr>
          <a:xfrm>
            <a:off x="281725" y="2150850"/>
            <a:ext cx="42903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Hello my name is kass and i suck. I have a very awesome sister who helps me do my assignments. She is th</a:t>
            </a:r>
            <a:r>
              <a:rPr lang="en" sz="1400">
                <a:solidFill>
                  <a:srgbClr val="FFFFFF"/>
                </a:solidFill>
              </a:rPr>
              <a:t>e b</a:t>
            </a:r>
            <a:r>
              <a:rPr lang="en" sz="1400">
                <a:solidFill>
                  <a:srgbClr val="FFFFFF"/>
                </a:solidFill>
              </a:rPr>
              <a:t>est. I want to reiterate the fact that I am dumb. BYE!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idx="4294967295" type="title"/>
          </p:nvPr>
        </p:nvSpPr>
        <p:spPr>
          <a:xfrm>
            <a:off x="1703225" y="4734325"/>
            <a:ext cx="2271600" cy="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Data Extraction &amp; Cleaning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4021" l="0" r="0" t="0"/>
          <a:stretch/>
        </p:blipFill>
        <p:spPr>
          <a:xfrm>
            <a:off x="219950" y="370862"/>
            <a:ext cx="5696124" cy="42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4528200" y="2102075"/>
            <a:ext cx="1243800" cy="867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0"/>
          <p:cNvCxnSpPr>
            <a:stCxn id="182" idx="7"/>
            <a:endCxn id="184" idx="1"/>
          </p:cNvCxnSpPr>
          <p:nvPr/>
        </p:nvCxnSpPr>
        <p:spPr>
          <a:xfrm flipH="1" rot="10800000">
            <a:off x="5589850" y="1684244"/>
            <a:ext cx="535200" cy="5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 b="0" l="4374" r="2758" t="2296"/>
          <a:stretch/>
        </p:blipFill>
        <p:spPr>
          <a:xfrm>
            <a:off x="6125175" y="610575"/>
            <a:ext cx="2866351" cy="214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/>
          <p:nvPr/>
        </p:nvCxnSpPr>
        <p:spPr>
          <a:xfrm>
            <a:off x="6059800" y="1247550"/>
            <a:ext cx="3058800" cy="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0"/>
          <p:cNvCxnSpPr/>
          <p:nvPr/>
        </p:nvCxnSpPr>
        <p:spPr>
          <a:xfrm rot="10800000">
            <a:off x="6965275" y="435563"/>
            <a:ext cx="3900" cy="262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0"/>
          <p:cNvCxnSpPr/>
          <p:nvPr/>
        </p:nvCxnSpPr>
        <p:spPr>
          <a:xfrm rot="10800000">
            <a:off x="8335375" y="435563"/>
            <a:ext cx="3900" cy="262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0"/>
          <p:cNvCxnSpPr/>
          <p:nvPr/>
        </p:nvCxnSpPr>
        <p:spPr>
          <a:xfrm>
            <a:off x="6059800" y="2003925"/>
            <a:ext cx="3058800" cy="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990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